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handoutMasterIdLst>
    <p:handoutMasterId r:id="rId20"/>
  </p:handoutMasterIdLst>
  <p:sldIdLst>
    <p:sldId id="655" r:id="rId2"/>
    <p:sldId id="661" r:id="rId3"/>
    <p:sldId id="629" r:id="rId4"/>
    <p:sldId id="630" r:id="rId5"/>
    <p:sldId id="651" r:id="rId6"/>
    <p:sldId id="631" r:id="rId7"/>
    <p:sldId id="652" r:id="rId8"/>
    <p:sldId id="663" r:id="rId9"/>
    <p:sldId id="632" r:id="rId10"/>
    <p:sldId id="633" r:id="rId11"/>
    <p:sldId id="653" r:id="rId12"/>
    <p:sldId id="644" r:id="rId13"/>
    <p:sldId id="665" r:id="rId14"/>
    <p:sldId id="639" r:id="rId15"/>
    <p:sldId id="640" r:id="rId16"/>
    <p:sldId id="641" r:id="rId17"/>
    <p:sldId id="642" r:id="rId18"/>
  </p:sldIdLst>
  <p:sldSz cx="9144000" cy="5143500" type="screen16x9"/>
  <p:notesSz cx="6956425" cy="101869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0">
          <p15:clr>
            <a:srgbClr val="A4A3A4"/>
          </p15:clr>
        </p15:guide>
        <p15:guide id="2" pos="21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5050"/>
    <a:srgbClr val="00CCFF"/>
    <a:srgbClr val="008000"/>
    <a:srgbClr val="FF9900"/>
    <a:srgbClr val="FF99CC"/>
    <a:srgbClr val="00CC00"/>
    <a:srgbClr val="008080"/>
    <a:srgbClr val="99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660"/>
  </p:normalViewPr>
  <p:slideViewPr>
    <p:cSldViewPr>
      <p:cViewPr varScale="1">
        <p:scale>
          <a:sx n="109" d="100"/>
          <a:sy n="109" d="100"/>
        </p:scale>
        <p:origin x="102" y="7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10"/>
        <p:guide pos="21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3367" cy="50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t" anchorCtr="0" compatLnSpc="1">
            <a:prstTxWarp prst="textNoShape">
              <a:avLst/>
            </a:prstTxWarp>
          </a:bodyPr>
          <a:lstStyle>
            <a:lvl1pPr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058" y="1"/>
            <a:ext cx="3013367" cy="50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t" anchorCtr="0" compatLnSpc="1">
            <a:prstTxWarp prst="textNoShape">
              <a:avLst/>
            </a:prstTxWarp>
          </a:bodyPr>
          <a:lstStyle>
            <a:lvl1pPr algn="r"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77314"/>
            <a:ext cx="3013367" cy="509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b" anchorCtr="0" compatLnSpc="1">
            <a:prstTxWarp prst="textNoShape">
              <a:avLst/>
            </a:prstTxWarp>
          </a:bodyPr>
          <a:lstStyle>
            <a:lvl1pPr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058" y="9677314"/>
            <a:ext cx="3013367" cy="509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b" anchorCtr="0" compatLnSpc="1">
            <a:prstTxWarp prst="textNoShape">
              <a:avLst/>
            </a:prstTxWarp>
          </a:bodyPr>
          <a:lstStyle>
            <a:lvl1pPr algn="r"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fld id="{64E43DC8-FDFA-4C79-84F8-24211B811F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9624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3367" cy="50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t" anchorCtr="0" compatLnSpc="1">
            <a:prstTxWarp prst="textNoShape">
              <a:avLst/>
            </a:prstTxWarp>
          </a:bodyPr>
          <a:lstStyle>
            <a:lvl1pPr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434" y="1"/>
            <a:ext cx="3013367" cy="50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t" anchorCtr="0" compatLnSpc="1">
            <a:prstTxWarp prst="textNoShape">
              <a:avLst/>
            </a:prstTxWarp>
          </a:bodyPr>
          <a:lstStyle>
            <a:lvl1pPr algn="r"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63588"/>
            <a:ext cx="6791325" cy="382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43" y="4837844"/>
            <a:ext cx="5565140" cy="4585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75686"/>
            <a:ext cx="3013367" cy="50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b" anchorCtr="0" compatLnSpc="1">
            <a:prstTxWarp prst="textNoShape">
              <a:avLst/>
            </a:prstTxWarp>
          </a:bodyPr>
          <a:lstStyle>
            <a:lvl1pPr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434" y="9675686"/>
            <a:ext cx="3013367" cy="50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12" tIns="46906" rIns="93812" bIns="46906" numCol="1" anchor="b" anchorCtr="0" compatLnSpc="1">
            <a:prstTxWarp prst="textNoShape">
              <a:avLst/>
            </a:prstTxWarp>
          </a:bodyPr>
          <a:lstStyle>
            <a:lvl1pPr algn="r" defTabSz="938812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fld id="{E9B10FC1-A901-4C65-BEFF-C2123E2E03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895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F14FE-9994-4166-A038-761FD816F66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" name="Picture 128" descr="未命名 -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924" y="2495550"/>
            <a:ext cx="4932363" cy="2830116"/>
          </a:xfrm>
          <a:prstGeom prst="rect">
            <a:avLst/>
          </a:prstGeom>
          <a:noFill/>
        </p:spPr>
      </p:pic>
      <p:pic>
        <p:nvPicPr>
          <p:cNvPr id="11" name="Picture 129" descr="97年整訓除污-06-02-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902494"/>
            <a:ext cx="6808788" cy="491013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9ED-B343-47ED-BEEB-A0D0E607F7E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6464F-6A35-4193-95E5-491889B9313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D120D-FD9C-409D-976D-31D11319BF5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5E1BB-B6E1-46D4-A795-FAE019ED9C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26879-6255-4199-B098-B142AE0258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4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4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F448A-7C8D-4CA1-A113-FB58CEA8A4D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86522E-9D3D-416B-9C07-0110708D140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3FB1-6BA6-4323-9E52-72C6EEB2BCE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pPr>
              <a:defRPr/>
            </a:pPr>
            <a:fld id="{0151E8DA-2521-4139-AE23-591E821B50D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316A7-DB64-43BF-A6FE-5EF53B383A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2E5E1BB-B6E1-46D4-A795-FAE019ED9C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3.wmf"/><Relationship Id="rId7" Type="http://schemas.openxmlformats.org/officeDocument/2006/relationships/hyperlink" Target="http://creativecommons.tw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" TargetMode="External"/><Relationship Id="rId5" Type="http://schemas.openxmlformats.org/officeDocument/2006/relationships/hyperlink" Target="http://zh.wikipedia.org/wiki/Wikipedia:%E9%A6%96%E9%A1%B5" TargetMode="External"/><Relationship Id="rId4" Type="http://schemas.openxmlformats.org/officeDocument/2006/relationships/hyperlink" Target="https://openclipart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6%9C%89%E6%9C%BA%E5%8C%96%E5%90%88%E7%89%A9" TargetMode="External"/><Relationship Id="rId13" Type="http://schemas.openxmlformats.org/officeDocument/2006/relationships/hyperlink" Target="http://highscope.ch.ntu.edu.tw/wordpress/?p=4530" TargetMode="External"/><Relationship Id="rId3" Type="http://schemas.openxmlformats.org/officeDocument/2006/relationships/hyperlink" Target="http://www1.skjhs.tc.edu.tw/teacher/hansun/new_page_33.htm" TargetMode="External"/><Relationship Id="rId7" Type="http://schemas.openxmlformats.org/officeDocument/2006/relationships/hyperlink" Target="http://health.big5.enorth.com.cn/system/2012/06/18/009463742.shtml" TargetMode="External"/><Relationship Id="rId12" Type="http://schemas.openxmlformats.org/officeDocument/2006/relationships/hyperlink" Target="http://highscope.ch.ntu.edu.tw/wordpress/?p=2854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udn.com/Gabriel33/5254133" TargetMode="External"/><Relationship Id="rId11" Type="http://schemas.openxmlformats.org/officeDocument/2006/relationships/hyperlink" Target="http://highscope.ch.ntu.edu.tw/wordpress/?p=28410" TargetMode="External"/><Relationship Id="rId5" Type="http://schemas.openxmlformats.org/officeDocument/2006/relationships/hyperlink" Target="http://podcast.phnvs.cy.edu.tw/assets/presentations/702/original/d41d8cd98f00b204e9800998ecf8427e.pdf" TargetMode="External"/><Relationship Id="rId15" Type="http://schemas.openxmlformats.org/officeDocument/2006/relationships/hyperlink" Target="http://zh.wikipedia.org/wiki/%E8%8B%AF" TargetMode="External"/><Relationship Id="rId10" Type="http://schemas.openxmlformats.org/officeDocument/2006/relationships/hyperlink" Target="http://www.mingdao.edu.tw/physics/pdf/optional_07.pdf" TargetMode="External"/><Relationship Id="rId4" Type="http://schemas.openxmlformats.org/officeDocument/2006/relationships/hyperlink" Target="http://www.slideshare.net/leearain/3-5-12989174" TargetMode="External"/><Relationship Id="rId9" Type="http://schemas.openxmlformats.org/officeDocument/2006/relationships/hyperlink" Target="http://zh.wikipedia.org/wiki/%E6%9C%89%E6%A9%9F%E5%8C%96%E5%AD%B8" TargetMode="External"/><Relationship Id="rId14" Type="http://schemas.openxmlformats.org/officeDocument/2006/relationships/hyperlink" Target="http://highscope.ch.ntu.edu.tw/wordpress/?p=453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oulangerite-uri-41a.jpg" TargetMode="External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hyperlink" Target="http://ja.wikipedia.org/wiki/%E5%8D%8A%E9%87%91%E5%B1%9E" TargetMode="External"/><Relationship Id="rId21" Type="http://schemas.openxmlformats.org/officeDocument/2006/relationships/image" Target="../media/image45.jpeg"/><Relationship Id="rId7" Type="http://schemas.openxmlformats.org/officeDocument/2006/relationships/hyperlink" Target="http://commons.wikimedia.org/wiki/File:Wolfram_1.jpg" TargetMode="External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35.pn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Vanadium-pieces.jpg" TargetMode="External"/><Relationship Id="rId11" Type="http://schemas.openxmlformats.org/officeDocument/2006/relationships/hyperlink" Target="http://pixabay.com/zh/%E7%9B%90-%E6%80%A7%E8%B4%A8-%E5%90%83-%E9%A3%9F%E5%93%81-%E9%A6%99%E6%96%99-91539/" TargetMode="External"/><Relationship Id="rId5" Type="http://schemas.openxmlformats.org/officeDocument/2006/relationships/hyperlink" Target="http://commons.wikimedia.org/wiki/File:Titan-crystal_bar.JPG" TargetMode="External"/><Relationship Id="rId15" Type="http://schemas.openxmlformats.org/officeDocument/2006/relationships/image" Target="../media/image39.jpeg"/><Relationship Id="rId10" Type="http://schemas.openxmlformats.org/officeDocument/2006/relationships/hyperlink" Target="http://commons.wikimedia.org/wiki/File:Lead(II)_sulfate.jpg" TargetMode="External"/><Relationship Id="rId19" Type="http://schemas.openxmlformats.org/officeDocument/2006/relationships/image" Target="../media/image43.jpeg"/><Relationship Id="rId4" Type="http://schemas.openxmlformats.org/officeDocument/2006/relationships/hyperlink" Target="http://commons.wikimedia.org/wiki/File:TurnedChessPieces.jpg" TargetMode="External"/><Relationship Id="rId9" Type="http://schemas.openxmlformats.org/officeDocument/2006/relationships/hyperlink" Target="http://commons.wikimedia.org/wiki/File:Bipolar_transistors_Silicium_based.jpg" TargetMode="External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odium_bicarbonate.jpg" TargetMode="External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hyperlink" Target="http://upload.wikimedia.org/wikipedia/commons/a/a0/Desiderio_da_settignano,_fanciullino_che_ride,_1460-1464,_vienna_kunsthistorisches_museum_01.JPG" TargetMode="External"/><Relationship Id="rId21" Type="http://schemas.openxmlformats.org/officeDocument/2006/relationships/image" Target="../media/image54.jpeg"/><Relationship Id="rId7" Type="http://schemas.openxmlformats.org/officeDocument/2006/relationships/hyperlink" Target="http://commons.wikimedia.org/wiki/File:Uhli%C4%8Ditan_sodn%C3%BD.JPG" TargetMode="External"/><Relationship Id="rId12" Type="http://schemas.openxmlformats.org/officeDocument/2006/relationships/image" Target="../media/image35.png"/><Relationship Id="rId17" Type="http://schemas.openxmlformats.org/officeDocument/2006/relationships/image" Target="../media/image50.jpeg"/><Relationship Id="rId2" Type="http://schemas.openxmlformats.org/officeDocument/2006/relationships/hyperlink" Target="http://commons.wikimedia.org/wiki/File:Jodsalz_mit_Fluor_und_Folsaeure.jpg" TargetMode="Externa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7%A2%B3%E9%85%B8%E9%88%A3" TargetMode="External"/><Relationship Id="rId11" Type="http://schemas.openxmlformats.org/officeDocument/2006/relationships/hyperlink" Target="http://commons.wikimedia.org/wiki/File:Fire_triangle.png" TargetMode="External"/><Relationship Id="rId5" Type="http://schemas.openxmlformats.org/officeDocument/2006/relationships/hyperlink" Target="http://ja.wikipedia.org/wiki/%E7%A1%AB%E9%85%B8%E3%82%AB%E3%83%AA%E3%82%A6%E3%83%A0" TargetMode="External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10" Type="http://schemas.openxmlformats.org/officeDocument/2006/relationships/hyperlink" Target="http://www.qlmtbe.com/" TargetMode="External"/><Relationship Id="rId19" Type="http://schemas.openxmlformats.org/officeDocument/2006/relationships/image" Target="../media/image52.jpeg"/><Relationship Id="rId4" Type="http://schemas.openxmlformats.org/officeDocument/2006/relationships/hyperlink" Target="http://zh-yue.wikipedia.org/wiki/%E7%9F%B3%E8%86%8F" TargetMode="External"/><Relationship Id="rId9" Type="http://schemas.openxmlformats.org/officeDocument/2006/relationships/hyperlink" Target="http://www.zb-jinxi.com/" TargetMode="External"/><Relationship Id="rId14" Type="http://schemas.openxmlformats.org/officeDocument/2006/relationships/image" Target="../media/image47.jpeg"/><Relationship Id="rId2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JJiMac\Desktop\moocs週教材\洪老師MOOCS資料\MOOCS課程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6"/>
            <a:ext cx="9144000" cy="45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596" y="1000114"/>
            <a:ext cx="8763000" cy="416719"/>
          </a:xfrm>
        </p:spPr>
        <p:txBody>
          <a:bodyPr>
            <a:normAutofit/>
          </a:bodyPr>
          <a:lstStyle/>
          <a:p>
            <a:r>
              <a:rPr lang="zh-TW" altLang="en-US" sz="23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國立雲林科技大學  環境與安全衛生工程系  洪肇嘉教授</a:t>
            </a:r>
            <a:endParaRPr lang="zh-TW" altLang="en-US" sz="23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28728" y="47138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 第三週</a:t>
            </a:r>
            <a:r>
              <a:rPr lang="en-US" altLang="zh-TW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/</a:t>
            </a:r>
            <a:r>
              <a:rPr lang="zh-TW" altLang="en-US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第三單元</a:t>
            </a:r>
            <a:r>
              <a:rPr lang="en-US" altLang="zh-TW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【</a:t>
            </a:r>
            <a:r>
              <a:rPr lang="zh-TW" altLang="en-US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週期與元素表（下）</a:t>
            </a:r>
            <a:r>
              <a:rPr lang="en-US" altLang="zh-TW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】</a:t>
            </a:r>
            <a:endParaRPr lang="zh-TW" altLang="zh-TW" sz="32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22" name="標題 1"/>
          <p:cNvSpPr>
            <a:spLocks noGrp="1"/>
          </p:cNvSpPr>
          <p:nvPr>
            <p:ph type="ctrTitle"/>
          </p:nvPr>
        </p:nvSpPr>
        <p:spPr>
          <a:xfrm>
            <a:off x="0" y="-71456"/>
            <a:ext cx="9337536" cy="785818"/>
          </a:xfrm>
        </p:spPr>
        <p:txBody>
          <a:bodyPr>
            <a:normAutofit/>
          </a:bodyPr>
          <a:lstStyle/>
          <a:p>
            <a:pPr algn="ctr"/>
            <a:r>
              <a:rPr lang="en-US" altLang="zh-TW" sz="33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3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現代社會的化學</a:t>
            </a:r>
            <a:r>
              <a:rPr lang="en-US" altLang="zh-TW" sz="33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如何保障生活、環境與職場的安全</a:t>
            </a:r>
            <a:endParaRPr lang="zh-TW" altLang="en-US" sz="3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" name="Picture 2" descr="C:\Users\肇嘉\Downloads\洪肇嘉老師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7235" y="214332"/>
            <a:ext cx="3411847" cy="5143500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14314" y="1214428"/>
            <a:ext cx="87154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特性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過渡元素均為金屬元素，具金屬光澤，並為電、熱之良導體 。</a:t>
            </a:r>
            <a:b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鋅、鎘、汞，因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ns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(n-1)d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價軌域完全填滿，陽離子電荷密度小，金屬鍵較弱致熔點、沸點，汽化熱低，其餘的過渡元素均為高熔點、高沸點及高汽化熱 。</a:t>
            </a:r>
            <a:b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7968" y="214296"/>
            <a:ext cx="6572264" cy="8929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【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過渡金屬元素介紹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】2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31738">
            <a:off x="6362046" y="-2001997"/>
            <a:ext cx="3258896" cy="33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14282" y="1285866"/>
            <a:ext cx="57864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特性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具有多種氧化態可形成各種化合物，如錳有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+2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+3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+4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+6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+7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氧化數 。</a:t>
            </a:r>
            <a:b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化合物中之過渡元素大都具有未填滿電子之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軌域及未成對電子。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6662544" cy="10715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4800" b="1" dirty="0" smtClean="0">
                <a:solidFill>
                  <a:srgbClr val="C00000"/>
                </a:solidFill>
                <a:latin typeface="+mj-ea"/>
              </a:rPr>
              <a:t>【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過度金屬元素介紹</a:t>
            </a:r>
            <a:r>
              <a:rPr lang="en-US" altLang="zh-TW" sz="4800" b="1" dirty="0" smtClean="0">
                <a:solidFill>
                  <a:srgbClr val="C00000"/>
                </a:solidFill>
                <a:latin typeface="+mj-ea"/>
              </a:rPr>
              <a:t>】3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肇嘉\Desktop\影片\元素表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71684"/>
            <a:ext cx="2214578" cy="2210887"/>
          </a:xfrm>
          <a:prstGeom prst="rect">
            <a:avLst/>
          </a:prstGeom>
          <a:noFill/>
        </p:spPr>
      </p:pic>
      <p:pic>
        <p:nvPicPr>
          <p:cNvPr id="6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731738">
            <a:off x="6362046" y="-2001997"/>
            <a:ext cx="3258896" cy="33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MOOCS計畫資料(全)\開放美工圖庫\常黑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8" y="1491630"/>
            <a:ext cx="9612560" cy="3696666"/>
          </a:xfrm>
          <a:prstGeom prst="rect">
            <a:avLst/>
          </a:prstGeom>
          <a:noFill/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5164489" y="555526"/>
            <a:ext cx="6795730" cy="12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【</a:t>
            </a: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itchFamily="34" charset="0"/>
              </a:rPr>
              <a:t>週期表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與元素</a:t>
            </a: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】</a:t>
            </a: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4" y="1923678"/>
            <a:ext cx="8358246" cy="294681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kumimoji="0" lang="zh-TW" altLang="en-US" sz="3900" b="1" dirty="0" smtClean="0">
                <a:latin typeface="標楷體" pitchFamily="65" charset="-120"/>
                <a:ea typeface="標楷體" pitchFamily="65" charset="-120"/>
                <a:cs typeface="+mj-cs"/>
              </a:rPr>
              <a:t>國立雲林科技大學 環安系</a:t>
            </a:r>
            <a:r>
              <a:rPr kumimoji="0" lang="en-US" altLang="zh-TW" sz="3900" b="1" dirty="0" smtClean="0"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3900" b="1" dirty="0" smtClean="0">
                <a:latin typeface="標楷體" pitchFamily="65" charset="-120"/>
                <a:ea typeface="標楷體" pitchFamily="65" charset="-120"/>
                <a:cs typeface="+mj-cs"/>
              </a:rPr>
              <a:t>所</a:t>
            </a:r>
            <a:r>
              <a:rPr kumimoji="0" lang="en-US" altLang="zh-TW" sz="3900" b="1" dirty="0" smtClean="0"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3900" b="1" dirty="0" smtClean="0">
                <a:latin typeface="標楷體" pitchFamily="65" charset="-120"/>
                <a:ea typeface="標楷體" pitchFamily="65" charset="-120"/>
                <a:cs typeface="+mj-cs"/>
              </a:rPr>
              <a:t>製作</a:t>
            </a:r>
            <a:endParaRPr kumimoji="0" lang="en-US" altLang="zh-TW" sz="39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fontAlgn="auto">
              <a:spcAft>
                <a:spcPts val="0"/>
              </a:spcAft>
            </a:pPr>
            <a:r>
              <a:rPr kumimoji="0" lang="en-US" altLang="zh-TW" sz="39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【</a:t>
            </a:r>
            <a:r>
              <a:rPr kumimoji="0" lang="zh-TW" altLang="en-US" sz="39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元素週期表</a:t>
            </a:r>
            <a:r>
              <a:rPr kumimoji="0" lang="en-US" altLang="zh-TW" sz="39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kumimoji="0" lang="zh-TW" altLang="en-US" sz="39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我不會喜歡你</a:t>
            </a:r>
            <a:r>
              <a:rPr kumimoji="0" lang="en-US" altLang="zh-TW" sz="39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】</a:t>
            </a:r>
            <a:r>
              <a:rPr kumimoji="0" lang="zh-TW" altLang="en-US" sz="3900" b="1" dirty="0" smtClean="0">
                <a:latin typeface="標楷體" pitchFamily="65" charset="-120"/>
                <a:ea typeface="標楷體" pitchFamily="65" charset="-120"/>
                <a:cs typeface="+mj-cs"/>
              </a:rPr>
              <a:t>之歌</a:t>
            </a:r>
            <a:endParaRPr kumimoji="0" lang="en-US" altLang="zh-TW" sz="39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fontAlgn="auto">
              <a:spcAft>
                <a:spcPts val="0"/>
              </a:spcAft>
            </a:pPr>
            <a:endParaRPr kumimoji="0" lang="en-US" altLang="zh-TW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3000" b="1" u="sng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  <a:cs typeface="+mj-cs"/>
              </a:rPr>
              <a:t>改編原創歌曲</a:t>
            </a:r>
            <a:r>
              <a:rPr kumimoji="0" lang="en-US" altLang="zh-TW" sz="30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30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我不會喜歡你</a:t>
            </a:r>
            <a:r>
              <a:rPr kumimoji="0" lang="en-US" altLang="zh-TW" sz="30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fontAlgn="auto">
              <a:spcAft>
                <a:spcPts val="0"/>
              </a:spcAft>
            </a:pPr>
            <a:r>
              <a:rPr kumimoji="0" lang="zh-TW" altLang="en-US" sz="3000" b="1" u="sng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原創作曲者：陳柏霖、王宏恩</a:t>
            </a:r>
            <a:endParaRPr kumimoji="0" lang="en-US" altLang="zh-TW" sz="3000" b="1" u="sng" dirty="0" smtClean="0">
              <a:solidFill>
                <a:srgbClr val="FF505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fontAlgn="auto">
              <a:spcAft>
                <a:spcPts val="0"/>
              </a:spcAft>
            </a:pPr>
            <a:endParaRPr kumimoji="0" lang="en-US" altLang="zh-TW" sz="36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415" y="2951859"/>
            <a:ext cx="2873033" cy="156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02606">
            <a:off x="8056750" y="2792280"/>
            <a:ext cx="2660454" cy="2831169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 rot="21177184">
            <a:off x="213330" y="-19251"/>
            <a:ext cx="31372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TW" sz="8000" b="1" dirty="0" smtClean="0"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 CHRISTY" panose="02000000000000000000" pitchFamily="2" charset="0"/>
                <a:ea typeface="微軟正黑體" panose="020B0604030504040204" pitchFamily="34" charset="-120"/>
              </a:rPr>
              <a:t>Life </a:t>
            </a:r>
            <a:endParaRPr lang="zh-TW" altLang="en-US" sz="8000" b="1" dirty="0"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 CHRISTY" panose="020000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83768" y="51470"/>
            <a:ext cx="360066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TW" sz="6600" b="1" dirty="0" smtClean="0"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 CHRISTY" panose="02000000000000000000" pitchFamily="2" charset="0"/>
                <a:ea typeface="微軟正黑體" panose="020B0604030504040204" pitchFamily="34" charset="-120"/>
              </a:rPr>
              <a:t>chemistry</a:t>
            </a:r>
            <a:endParaRPr lang="zh-TW" altLang="en-US" sz="6600" b="1" dirty="0"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 CHRISTY" panose="020000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 rot="726632">
            <a:off x="1975393" y="147295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TW" sz="6000" b="1" dirty="0" smtClean="0"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 CHRISTY" panose="02000000000000000000" pitchFamily="2" charset="0"/>
                <a:ea typeface="微軟正黑體" panose="020B0604030504040204" pitchFamily="34" charset="-120"/>
              </a:rPr>
              <a:t>&amp;</a:t>
            </a:r>
            <a:endParaRPr lang="zh-TW" altLang="en-US" sz="6000" b="1" dirty="0"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 CHRISTY" panose="02000000000000000000" pitchFamily="2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2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347614"/>
            <a:ext cx="3056520" cy="2222798"/>
          </a:xfrm>
          <a:prstGeom prst="rect">
            <a:avLst/>
          </a:prstGeom>
          <a:noFill/>
        </p:spPr>
      </p:pic>
      <p:pic>
        <p:nvPicPr>
          <p:cNvPr id="27" name="Picture 3" descr="C:\Users\肇嘉\AppData\Local\Microsoft\Windows\Temporary Internet Files\Content.IE5\JI9OQNH0\MC90043447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80" y="3939902"/>
            <a:ext cx="8429684" cy="1535907"/>
          </a:xfrm>
          <a:prstGeom prst="rect">
            <a:avLst/>
          </a:prstGeom>
          <a:noFill/>
        </p:spPr>
      </p:pic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73118" y="-164554"/>
            <a:ext cx="10535586" cy="822722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本課程教材資源來自於以下網站</a:t>
            </a:r>
            <a:endParaRPr lang="zh-TW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61497" y="3985958"/>
            <a:ext cx="5623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感謝以上網站資源，讓課程更豐富。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2882" y="581052"/>
            <a:ext cx="8741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微軟</a:t>
            </a:r>
            <a:r>
              <a:rPr 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b="1" dirty="0" smtClean="0">
                <a:latin typeface="微軟正黑體" pitchFamily="34" charset="-120"/>
                <a:ea typeface="微軟正黑體" pitchFamily="34" charset="-120"/>
              </a:rPr>
              <a:t>Microsoft Corporation/office </a:t>
            </a:r>
            <a:r>
              <a:rPr lang="en-US" b="1" dirty="0" err="1" smtClean="0">
                <a:latin typeface="微軟正黑體" pitchFamily="34" charset="-120"/>
                <a:ea typeface="微軟正黑體" pitchFamily="34" charset="-120"/>
              </a:rPr>
              <a:t>PowerPonint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美工圖案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sz="2000" b="1" dirty="0" err="1" smtClean="0">
                <a:latin typeface="微軟正黑體" pitchFamily="34" charset="-120"/>
                <a:ea typeface="微軟正黑體" pitchFamily="34" charset="-120"/>
              </a:rPr>
              <a:t>Openclipart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網站 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https://openclipart.org/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維基百科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自由的百科全書  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  <a:hlinkClick r:id="rId5"/>
              </a:rPr>
              <a:t>http://zh.wikipedia.org/wiki/Wikipedia:%E9%A6%96%E9%A1%B5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Pixabay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網站 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  <a:hlinkClick r:id="rId6"/>
              </a:rPr>
              <a:t>http://pixabay.com/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創用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CC】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  <a:hlinkClick r:id="rId7"/>
              </a:rPr>
              <a:t>http://creativecommons.tw/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000" b="1" dirty="0"/>
              <a:t>元素週期表圖件來自</a:t>
            </a:r>
            <a:r>
              <a:rPr lang="en-US" altLang="zh-TW" sz="2000" b="1" dirty="0"/>
              <a:t>【</a:t>
            </a:r>
            <a:r>
              <a:rPr lang="zh-TW" altLang="en-US" sz="2000" b="1" dirty="0"/>
              <a:t>大是文化</a:t>
            </a:r>
            <a:r>
              <a:rPr lang="en-US" altLang="zh-TW" sz="2000" b="1" dirty="0"/>
              <a:t>】</a:t>
            </a:r>
            <a:r>
              <a:rPr lang="zh-TW" altLang="en-US" sz="2000" b="1" dirty="0"/>
              <a:t>出版書籍「看得到的化學」附件</a:t>
            </a:r>
            <a:r>
              <a:rPr lang="zh-TW" altLang="en-US" sz="2000" b="1" dirty="0" smtClean="0"/>
              <a:t>海報</a:t>
            </a:r>
            <a:endParaRPr lang="zh-TW" altLang="en-US" sz="2000" b="1" dirty="0"/>
          </a:p>
        </p:txBody>
      </p:sp>
      <p:pic>
        <p:nvPicPr>
          <p:cNvPr id="1026" name="Picture 2" descr="C:\Users\肇嘉\AppData\Local\Microsoft\Windows\Temporary Internet Files\Content.IE5\CK9VEB3V\MC90042591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7736683" y="-276188"/>
            <a:ext cx="1100155" cy="171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85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0454" cy="193476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64" y="624518"/>
            <a:ext cx="7773338" cy="119713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參考文獻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80670" y="1525099"/>
            <a:ext cx="9468544" cy="361840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altLang="zh-TW" sz="1800" b="1" dirty="0" smtClean="0">
                <a:hlinkClick r:id="rId3"/>
              </a:rPr>
              <a:t>http://www1.skjhs.tc.edu.tw/teacher/hansun/new_page_33.htm</a:t>
            </a:r>
            <a:endParaRPr lang="en-US" altLang="zh-TW" sz="1800" dirty="0" smtClean="0"/>
          </a:p>
          <a:p>
            <a:r>
              <a:rPr lang="en-US" altLang="zh-TW" sz="1800" b="1" dirty="0" smtClean="0">
                <a:hlinkClick r:id="rId4"/>
              </a:rPr>
              <a:t>http://www.slideshare.net/leearain/3-5-12989174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5"/>
              </a:rPr>
              <a:t>http://podcast.phnvs.cy.edu.tw/assets/presentations/702/original/d41d8cd98f00b204e9800998ecf8427e.pdf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6"/>
              </a:rPr>
              <a:t>http://blog.udn.com/Gabriel33/5254133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7"/>
              </a:rPr>
              <a:t>http://health.big5.enorth.com.cn/system/2012/06/18/009463742.shtml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8"/>
              </a:rPr>
              <a:t>http://zh.wikipedia.org/wiki/%E6%9C%89%E6%9C%BA%E5%8C%96%E5%90%88%E7%89%A9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9"/>
              </a:rPr>
              <a:t>http://zh.wikipedia.org/wiki/%E6%9C%89%E6%A9%9F%E5%8C%96%E5%AD%B8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10"/>
              </a:rPr>
              <a:t>http://www.mingdao.edu.tw/physics/pdf/optional_07.pdf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11"/>
              </a:rPr>
              <a:t>http://highscope.ch.ntu.edu.tw/wordpress/?p=28410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12"/>
              </a:rPr>
              <a:t>http://highscope.ch.ntu.edu.tw/wordpress/?p=28544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13"/>
              </a:rPr>
              <a:t>http://highscope.ch.ntu.edu.tw/wordpress/?p=4530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14"/>
              </a:rPr>
              <a:t>http://highscope.ch.ntu.edu.tw/wordpress/?p=4532</a:t>
            </a:r>
            <a:endParaRPr lang="en-US" altLang="zh-TW" sz="1800" b="1" dirty="0" smtClean="0"/>
          </a:p>
          <a:p>
            <a:r>
              <a:rPr lang="en-US" altLang="zh-TW" sz="1800" b="1" dirty="0" smtClean="0">
                <a:hlinkClick r:id="rId15"/>
              </a:rPr>
              <a:t>http://zh.wikipedia.org/wiki/%E8%8B%AF</a:t>
            </a:r>
            <a:endParaRPr lang="en-US" altLang="zh-TW" sz="1800" b="1" dirty="0" smtClean="0"/>
          </a:p>
          <a:p>
            <a:endParaRPr lang="en-US" altLang="zh-TW" sz="1800" b="1" dirty="0" smtClean="0"/>
          </a:p>
          <a:p>
            <a:endParaRPr lang="en-US" altLang="zh-TW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41" y="519522"/>
            <a:ext cx="8382000" cy="885934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/>
        </p:nvSpPr>
        <p:spPr>
          <a:xfrm>
            <a:off x="263467" y="1548427"/>
            <a:ext cx="8628012" cy="82361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3"/>
              </a:rPr>
              <a:t>http://ja.wikipedia.org/wiki/%</a:t>
            </a:r>
            <a:r>
              <a:rPr lang="en-US" altLang="zh-TW" sz="1400" dirty="0" smtClean="0">
                <a:hlinkClick r:id="rId3"/>
              </a:rPr>
              <a:t>E5%8D%8A%E9%87%91%E5%B1%9E#mediaviewer/File:Antimony-4.jpg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4"/>
              </a:rPr>
              <a:t>http://</a:t>
            </a:r>
            <a:r>
              <a:rPr lang="en-US" altLang="zh-TW" sz="1400" dirty="0" smtClean="0">
                <a:hlinkClick r:id="rId4"/>
              </a:rPr>
              <a:t>commons.wikimedia.org/wiki/File:TurnedChessPieces.jpg#mediaviewer/File:TurnedChessPieces.jpg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5"/>
              </a:rPr>
              <a:t>http://</a:t>
            </a:r>
            <a:r>
              <a:rPr lang="en-US" altLang="zh-TW" sz="1400" dirty="0" smtClean="0">
                <a:hlinkClick r:id="rId5"/>
              </a:rPr>
              <a:t>commons.wikimedia.org/wiki/File:Titan-crystal_bar.JPG#mediaviewer/File:Titan-crystal_bar.JPG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6"/>
              </a:rPr>
              <a:t>http://</a:t>
            </a:r>
            <a:r>
              <a:rPr lang="en-US" altLang="zh-TW" sz="1400" dirty="0" smtClean="0">
                <a:hlinkClick r:id="rId6"/>
              </a:rPr>
              <a:t>commons.wikimedia.org/wiki/File:Vanadium-pieces.jpg#mediaviewer/File:Vanadium-pieces.jpg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7"/>
              </a:rPr>
              <a:t>http://</a:t>
            </a:r>
            <a:r>
              <a:rPr lang="en-US" altLang="zh-TW" sz="1400" dirty="0" smtClean="0">
                <a:hlinkClick r:id="rId7"/>
              </a:rPr>
              <a:t>commons.wikimedia.org/wiki/File:Wolfram_1.jpg#mediaviewer/File:Wolfram_1.jpg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8"/>
              </a:rPr>
              <a:t>http://</a:t>
            </a:r>
            <a:r>
              <a:rPr lang="en-US" altLang="zh-TW" sz="1400" dirty="0" smtClean="0">
                <a:hlinkClick r:id="rId8"/>
              </a:rPr>
              <a:t>commons.wikimedia.org/wiki/File:Boulangerite-uri-41a.jpg#mediaviewer/File:Boulangerite-uri-41a.jpg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9"/>
              </a:rPr>
              <a:t>http://</a:t>
            </a:r>
            <a:r>
              <a:rPr lang="en-US" altLang="zh-TW" sz="1400" dirty="0" smtClean="0">
                <a:hlinkClick r:id="rId9"/>
              </a:rPr>
              <a:t>commons.wikimedia.org/wiki/File:Bipolar_transistors_Silicium_based.jpg#mediaviewer/File:Bipolar_transistors_Silicium_based.jpg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/>
              <a:t>http://pixabay.com/zh/%E9%87%89%E9%9D%A2%E5%8C%85%E6%8B%AC-%E7%9F%BF%E4%BA%A7-%E8%99%B9%E5%BD%A9-%E9%93%8B-%E9%93%8B%E6%99%B6%E4%BD%93-%E9%93%8B%E6%99%B6%E4%BD%93%E7%BA%A7%E5%88%AB-%E5%9C%9F%E7%94%9F%E5%9C%9F%E9%95%BF-%E7%BE%8E%E5%AD%A6-91859</a:t>
            </a:r>
            <a:r>
              <a:rPr lang="en-US" altLang="zh-TW" sz="1400" dirty="0" smtClean="0"/>
              <a:t>/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10"/>
              </a:rPr>
              <a:t>http://commons.wikimedia.org/wiki/File:Lead(II)_sulfate.jpg#mediaviewer/File:Lead(II)_</a:t>
            </a:r>
            <a:r>
              <a:rPr lang="en-US" altLang="zh-TW" sz="1400" dirty="0" smtClean="0">
                <a:hlinkClick r:id="rId10"/>
              </a:rPr>
              <a:t>sulfate.jpg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r>
              <a:rPr lang="en-US" altLang="zh-TW" sz="1400" dirty="0">
                <a:hlinkClick r:id="rId11"/>
              </a:rPr>
              <a:t>http://pixabay.com/zh/%E7%9B%90-%E6%80%A7%E8%B4%A8-%E5%90%83-%E9%A3%9F%E5%93%81-%E9%A6%99%E6%96%99-91539</a:t>
            </a:r>
            <a:r>
              <a:rPr lang="en-US" altLang="zh-TW" sz="1400" dirty="0" smtClean="0">
                <a:hlinkClick r:id="rId11"/>
              </a:rPr>
              <a:t>/</a:t>
            </a:r>
            <a:endParaRPr lang="en-US" altLang="zh-TW" sz="14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zh-TW" altLang="en-US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/>
          </a:p>
          <a:p>
            <a:pPr>
              <a:buFont typeface="+mj-lt"/>
              <a:buAutoNum type="arabicPeriod"/>
            </a:pP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547664" y="0"/>
            <a:ext cx="88037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感謝以下創用作者讓教材更豐富</a:t>
            </a:r>
            <a:endParaRPr kumimoji="0" lang="zh-TW" altLang="en-US" sz="3200" b="1" i="0" u="sng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931878"/>
            <a:ext cx="528829" cy="3966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93694"/>
            <a:ext cx="576064" cy="3358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44" y="984889"/>
            <a:ext cx="728404" cy="3436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1" y="951893"/>
            <a:ext cx="466746" cy="3500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73" y="918255"/>
            <a:ext cx="642340" cy="4102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006563"/>
            <a:ext cx="706583" cy="32193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66" y="1089257"/>
            <a:ext cx="514896" cy="21269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97" y="907045"/>
            <a:ext cx="700790" cy="39419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96" y="904261"/>
            <a:ext cx="655828" cy="42423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56" y="992924"/>
            <a:ext cx="564837" cy="2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79512" y="1775320"/>
            <a:ext cx="8856984" cy="336818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en-US" altLang="zh-TW" dirty="0">
                <a:hlinkClick r:id="rId2"/>
              </a:rPr>
              <a:t>http://commons.wikimedia.org/wiki/File:Jodsalz_mit_Fluor_und_Folsaeure.jpg#mediaviewer/File:Jodsalz_mit_Fluor_und_Folsaeure.jpg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3"/>
              </a:rPr>
              <a:t>http://upload.wikimedia.org/wikipedia/commons/a/a0/Desiderio_da_settignano%2C_fanciullino_che_ride%2C_1460-1464%2C_vienna_kunsthistorisches_museum_01.JPG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4"/>
              </a:rPr>
              <a:t>http://zh-yue.wikipedia.org/wiki/%E7%9F%B3%E8%86%8F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5"/>
              </a:rPr>
              <a:t>http://ja.wikipedia.org/wiki/%E7%A1%AB%E9%85%B8%E3%82%AB%E3%83%AA%E3%82%A6%E3%83%A0#mediaviewer/File:Arcanite.jpg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6"/>
              </a:rPr>
              <a:t>http://zh.wikipedia.org/wiki/%E7%A2%B3%E9%85%B8%E9%88%A3#mediaviewer/File:Calcium_carbonate.jpg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7"/>
              </a:rPr>
              <a:t>http://commons.wikimedia.org/wiki/File:Uhli%C4%8Ditan_sodn%C3%BD.JPG#mediaviewer/File:Uhli%C4%8Ditan_sodn%C3%BD.JPG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8"/>
              </a:rPr>
              <a:t>http://commons.wikimedia.org/wiki/File:Sodium_bicarbonate.jpg#mediaviewer/File:Sodium_bicarbonate.jpg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9"/>
              </a:rPr>
              <a:t>http://www.zb-jinxi.com/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10"/>
              </a:rPr>
              <a:t>http://www.qlmtbe.com/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>
                <a:hlinkClick r:id="rId11"/>
              </a:rPr>
              <a:t>http://commons.wikimedia.org/wiki/File:Fire_triangle.png</a:t>
            </a:r>
            <a:endParaRPr lang="en-US" altLang="zh-TW" dirty="0"/>
          </a:p>
          <a:p>
            <a:pPr>
              <a:buFont typeface="+mj-lt"/>
              <a:buAutoNum type="arabicPeriod"/>
            </a:pPr>
            <a:r>
              <a:rPr lang="en-US" altLang="zh-TW" dirty="0"/>
              <a:t>http://pixabay.com/zh/%E6%AF%94%E8%B5%9B-%E5%8C%B9%E9%85%8D-%E7%83%A7%E4%BC%A4-%E7%81%AB%E7%84%B0-%E7%83%AD-%E9%BB%84%E8%89%B2-%E7%BA%A2%E8%89%B2-%E8%93%9D%E8%89%B2-%E7%83%9F-%E7%82%B9%E7%87%83-359971/</a:t>
            </a:r>
          </a:p>
          <a:p>
            <a:endParaRPr lang="zh-TW" alt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544" y="681540"/>
            <a:ext cx="8382000" cy="885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3" y="1155118"/>
            <a:ext cx="444341" cy="2506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83" y="1035358"/>
            <a:ext cx="546942" cy="4653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67" y="1059667"/>
            <a:ext cx="689900" cy="3891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88" y="1079232"/>
            <a:ext cx="589659" cy="4139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0" y="1071388"/>
            <a:ext cx="588953" cy="4295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47" y="1144675"/>
            <a:ext cx="668272" cy="28349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09" y="1149636"/>
            <a:ext cx="517553" cy="23195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29" y="1086665"/>
            <a:ext cx="688861" cy="3627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64" y="1102285"/>
            <a:ext cx="509588" cy="2857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83" y="1079232"/>
            <a:ext cx="597598" cy="38708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82" y="4623979"/>
            <a:ext cx="298799" cy="337985"/>
          </a:xfrm>
          <a:prstGeom prst="rect">
            <a:avLst/>
          </a:prstGeom>
        </p:spPr>
      </p:pic>
      <p:sp>
        <p:nvSpPr>
          <p:cNvPr id="16" name="標題 1"/>
          <p:cNvSpPr txBox="1">
            <a:spLocks/>
          </p:cNvSpPr>
          <p:nvPr/>
        </p:nvSpPr>
        <p:spPr bwMode="auto">
          <a:xfrm>
            <a:off x="1619672" y="125316"/>
            <a:ext cx="88037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感謝以下創用作者讓教材更豐富</a:t>
            </a:r>
            <a:endParaRPr kumimoji="0" lang="zh-TW" altLang="en-US" sz="3200" b="1" i="0" u="sng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315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19090" y="642925"/>
          <a:ext cx="8810628" cy="14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142"/>
                <a:gridCol w="1643074"/>
                <a:gridCol w="1643074"/>
                <a:gridCol w="1643074"/>
                <a:gridCol w="1071570"/>
                <a:gridCol w="928694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3</a:t>
                      </a:r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4</a:t>
                      </a:r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5</a:t>
                      </a:r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6</a:t>
                      </a:r>
                      <a:endParaRPr lang="zh-TW" altLang="en-US" sz="1400" dirty="0"/>
                    </a:p>
                    <a:p>
                      <a:pPr algn="ctr"/>
                      <a:endParaRPr lang="zh-TW" altLang="en-US" sz="1400" dirty="0"/>
                    </a:p>
                  </a:txBody>
                  <a:tcPr marT="34290" marB="34290"/>
                </a:tc>
              </a:tr>
              <a:tr h="9247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9" name="標題 1"/>
          <p:cNvSpPr txBox="1">
            <a:spLocks/>
          </p:cNvSpPr>
          <p:nvPr/>
        </p:nvSpPr>
        <p:spPr bwMode="auto">
          <a:xfrm>
            <a:off x="268890" y="107139"/>
            <a:ext cx="88037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感謝以下創用作者讓教材更豐富</a:t>
            </a:r>
            <a:endParaRPr kumimoji="0" lang="zh-TW" alt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20" name="圖片 19" descr="123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017974"/>
            <a:ext cx="2000264" cy="964413"/>
          </a:xfrm>
          <a:prstGeom prst="rect">
            <a:avLst/>
          </a:prstGeom>
        </p:spPr>
      </p:pic>
      <p:pic>
        <p:nvPicPr>
          <p:cNvPr id="21" name="圖片 20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071670" y="1178709"/>
            <a:ext cx="1500198" cy="857256"/>
          </a:xfrm>
          <a:prstGeom prst="rect">
            <a:avLst/>
          </a:prstGeom>
        </p:spPr>
      </p:pic>
      <p:pic>
        <p:nvPicPr>
          <p:cNvPr id="22" name="圖片 2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190" y="1178709"/>
            <a:ext cx="1569752" cy="857256"/>
          </a:xfrm>
          <a:prstGeom prst="rect">
            <a:avLst/>
          </a:prstGeom>
        </p:spPr>
      </p:pic>
      <p:pic>
        <p:nvPicPr>
          <p:cNvPr id="23" name="圖片 22" descr="9999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178709"/>
            <a:ext cx="1594690" cy="857256"/>
          </a:xfrm>
          <a:prstGeom prst="rect">
            <a:avLst/>
          </a:prstGeom>
        </p:spPr>
      </p:pic>
      <p:pic>
        <p:nvPicPr>
          <p:cNvPr id="24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3546" y="-107175"/>
            <a:ext cx="2660454" cy="193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77404"/>
            <a:ext cx="8286808" cy="6512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MOOCS</a:t>
            </a:r>
            <a:r>
              <a:rPr lang="zh-TW" altLang="en-US" sz="4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第三週</a:t>
            </a:r>
            <a:r>
              <a:rPr lang="zh-TW" altLang="en-US" sz="4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課程</a:t>
            </a:r>
            <a:r>
              <a:rPr lang="zh-TW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77254"/>
              </p:ext>
            </p:extLst>
          </p:nvPr>
        </p:nvGraphicFramePr>
        <p:xfrm>
          <a:off x="642943" y="1142990"/>
          <a:ext cx="8072461" cy="354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7"/>
                <a:gridCol w="2153123"/>
                <a:gridCol w="4659701"/>
              </a:tblGrid>
              <a:tr h="331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週次</a:t>
                      </a:r>
                      <a:endParaRPr lang="zh-TW" sz="2400" b="1" kern="100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單元名稱</a:t>
                      </a:r>
                      <a:endParaRPr lang="zh-TW" sz="2400" b="1" kern="100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內容綱要</a:t>
                      </a:r>
                      <a:endParaRPr lang="zh-TW" sz="2400" b="1" kern="100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041"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dirty="0" smtClean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dirty="0" smtClean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dirty="0" smtClean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dirty="0" smtClean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dirty="0" smtClean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dirty="0" smtClean="0"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latin typeface="+mn-ea"/>
                          <a:ea typeface="+mn-ea"/>
                          <a:cs typeface="Arial" pitchFamily="34" charset="0"/>
                        </a:rPr>
                        <a:t>第三週</a:t>
                      </a:r>
                    </a:p>
                    <a:p>
                      <a:pPr algn="ctr"/>
                      <a:endParaRPr lang="zh-TW" altLang="en-US" sz="1400" b="1" i="0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T="34290" marB="3429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化學的物質特性</a:t>
                      </a:r>
                      <a:endParaRPr lang="en-US" altLang="zh-TW" sz="2000" b="1" kern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與實驗示範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特性（狀態、相別、</a:t>
                      </a: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Arial" pitchFamily="34" charset="0"/>
                        </a:rPr>
                        <a:t>蒸氣壓</a:t>
                      </a:r>
                      <a:r>
                        <a:rPr lang="en-US" altLang="zh-TW" sz="2000" b="1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Arial" pitchFamily="34" charset="0"/>
                        </a:rPr>
                        <a:t>…</a:t>
                      </a: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Arial" pitchFamily="34" charset="0"/>
                        </a:rPr>
                        <a:t>等等）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/>
                </a:tc>
              </a:tr>
              <a:tr h="4184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Arial" pitchFamily="34" charset="0"/>
                        </a:rPr>
                        <a:t>物質分類與週期表</a:t>
                      </a:r>
                      <a:endParaRPr lang="zh-TW" altLang="zh-TW" sz="2000" b="1" kern="100" dirty="0" smtClean="0">
                        <a:solidFill>
                          <a:schemeClr val="bg1"/>
                        </a:solidFill>
                        <a:latin typeface="+mj-ea"/>
                        <a:ea typeface="+mj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0837">
                <a:tc vMerge="1">
                  <a:txBody>
                    <a:bodyPr/>
                    <a:lstStyle/>
                    <a:p>
                      <a:endParaRPr lang="zh-TW" altLang="en-US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週期表與元素</a:t>
                      </a:r>
                      <a:r>
                        <a:rPr lang="en-US" altLang="zh-TW" sz="2000" b="1" kern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zh-TW" altLang="en-US" sz="2000" b="1" kern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上</a:t>
                      </a:r>
                      <a:r>
                        <a:rPr lang="en-US" altLang="zh-TW" sz="2000" b="1" kern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元素週期表</a:t>
                      </a:r>
                    </a:p>
                  </a:txBody>
                  <a:tcPr marL="68580" marR="68580" marT="0" marB="0" anchor="ctr"/>
                </a:tc>
              </a:tr>
              <a:tr h="2408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鹼金屬元素介紹</a:t>
                      </a:r>
                    </a:p>
                  </a:txBody>
                  <a:tcPr marL="68580" marR="68580" marT="0" marB="0" anchor="ctr"/>
                </a:tc>
              </a:tr>
              <a:tr h="2408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鹼土族元素介紹</a:t>
                      </a:r>
                    </a:p>
                  </a:txBody>
                  <a:tcPr marL="68580" marR="68580" marT="0" marB="0" anchor="ctr"/>
                </a:tc>
              </a:tr>
              <a:tr h="2408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鹵素元素介紹</a:t>
                      </a:r>
                    </a:p>
                  </a:txBody>
                  <a:tcPr marL="68580" marR="68580" marT="0" marB="0" anchor="ctr"/>
                </a:tc>
              </a:tr>
              <a:tr h="2408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非金屬及類金屬元素介紹</a:t>
                      </a:r>
                      <a:endParaRPr lang="en-US" altLang="zh-TW" sz="2000" b="1" kern="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0837">
                <a:tc vMerge="1">
                  <a:txBody>
                    <a:bodyPr/>
                    <a:lstStyle/>
                    <a:p>
                      <a:endParaRPr lang="zh-TW" altLang="en-US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週期表與元素</a:t>
                      </a:r>
                      <a:r>
                        <a:rPr lang="en-US" altLang="zh-TW" sz="2000" b="1" kern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下</a:t>
                      </a:r>
                      <a:r>
                        <a:rPr lang="en-US" altLang="zh-TW" sz="2000" b="1" kern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)</a:t>
                      </a:r>
                      <a:endParaRPr lang="zh-TW" altLang="en-US" sz="2000" b="1" kern="1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金屬元素介紹</a:t>
                      </a:r>
                    </a:p>
                  </a:txBody>
                  <a:tcPr marL="68580" marR="68580" marT="0" marB="0" anchor="ctr"/>
                </a:tc>
              </a:tr>
              <a:tr h="240837">
                <a:tc vMerge="1">
                  <a:txBody>
                    <a:bodyPr/>
                    <a:lstStyle/>
                    <a:p>
                      <a:endParaRPr lang="zh-TW" altLang="en-US" sz="1400" b="1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過渡金屬元素介紹</a:t>
                      </a:r>
                    </a:p>
                  </a:txBody>
                  <a:tcPr marL="68580" marR="68580" marT="0" marB="0" anchor="ctr"/>
                </a:tc>
              </a:tr>
              <a:tr h="3238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稀有金屬及種類介紹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2" descr="C:\Users\肇嘉\Downloads\洪肇嘉老師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643056"/>
            <a:ext cx="2588477" cy="3643320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675091">
            <a:off x="6023857" y="-1323954"/>
            <a:ext cx="4715150" cy="4771097"/>
          </a:xfrm>
          <a:prstGeom prst="rect">
            <a:avLst/>
          </a:prstGeom>
          <a:noFill/>
        </p:spPr>
      </p:pic>
      <p:pic>
        <p:nvPicPr>
          <p:cNvPr id="1026" name="Picture 2" descr="C:\Users\肇嘉\AppData\Local\Microsoft\Windows\Temporary Internet Files\Content.IE5\CK9VEB3V\MC900088524[3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362"/>
            <a:ext cx="7239000" cy="142876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504" y="1017427"/>
            <a:ext cx="7773338" cy="1197133"/>
          </a:xfrm>
        </p:spPr>
        <p:txBody>
          <a:bodyPr>
            <a:normAutofit fontScale="90000"/>
          </a:bodyPr>
          <a:lstStyle/>
          <a:p>
            <a:r>
              <a:rPr lang="zh-TW" altLang="en-US" sz="6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週期表與元素</a:t>
            </a:r>
            <a:r>
              <a:rPr lang="en-US" altLang="zh-TW" sz="54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(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下</a:t>
            </a:r>
            <a:r>
              <a:rPr lang="en-US" altLang="zh-TW" sz="54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)</a:t>
            </a:r>
            <a:r>
              <a:rPr lang="zh-TW" altLang="zh-TW" b="1" kern="100" dirty="0">
                <a:solidFill>
                  <a:srgbClr val="FF0000"/>
                </a:solidFill>
                <a:latin typeface="+mn-ea"/>
                <a:cs typeface="Arial" pitchFamily="34" charset="0"/>
              </a:rPr>
              <a:t/>
            </a:r>
            <a:br>
              <a:rPr lang="zh-TW" altLang="zh-TW" b="1" kern="100" dirty="0">
                <a:solidFill>
                  <a:srgbClr val="FF0000"/>
                </a:solidFill>
                <a:latin typeface="+mn-ea"/>
                <a:cs typeface="Arial" pitchFamily="34" charset="0"/>
              </a:rPr>
            </a:b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42910" y="2786064"/>
            <a:ext cx="5857916" cy="8929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n-ea"/>
                <a:cs typeface="+mn-cs"/>
              </a:rPr>
              <a:t>【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金屬元素介紹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cs typeface="+mn-cs"/>
              </a:rPr>
              <a:t>】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4329"/>
            <a:ext cx="3456384" cy="47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6286544" cy="8929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【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金屬元素介紹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】1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2876" y="1285866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金屬是一種具有光澤、富有延展性、容易導電、傳熱等性質的物質。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特質跟金屬晶體內含有自由電子有關，由於金屬的電子傾向脫離，因此具有良好的導電性，且金屬元素在化合物中通常帶正價電，但當溫度越高時，因為受到了原子核的熱震盪阻礙，電阻將會變大。金屬分子之間的連結是金屬鍵，因此隨意更換位置都可再重新建立連結，這也是金屬伸展性良好的原因。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31738">
            <a:off x="6362046" y="-2001997"/>
            <a:ext cx="3258896" cy="33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85752" y="1285866"/>
            <a:ext cx="8858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在一大氣壓及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攝氏度的常溫下，只有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汞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不是固體（液態），其他金屬都是固體。大部分的純金屬是銀色，只有少數不同，如金為黃色、銅為暗紅色。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31738">
            <a:off x="6362046" y="-2001997"/>
            <a:ext cx="3258896" cy="3362176"/>
          </a:xfrm>
          <a:prstGeom prst="rect">
            <a:avLst/>
          </a:prstGeom>
          <a:noFill/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6286544" cy="8929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【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金屬元素介紹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】2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肇嘉\Desktop\影片\元素表\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58"/>
            <a:ext cx="2075142" cy="2071684"/>
          </a:xfrm>
          <a:prstGeom prst="rect">
            <a:avLst/>
          </a:prstGeom>
          <a:noFill/>
        </p:spPr>
      </p:pic>
      <p:pic>
        <p:nvPicPr>
          <p:cNvPr id="1027" name="Picture 3" descr="C:\Users\肇嘉\Desktop\影片\元素表\7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8475" y="2928941"/>
            <a:ext cx="2075161" cy="2071702"/>
          </a:xfrm>
          <a:prstGeom prst="rect">
            <a:avLst/>
          </a:prstGeom>
          <a:noFill/>
        </p:spPr>
      </p:pic>
      <p:pic>
        <p:nvPicPr>
          <p:cNvPr id="1028" name="Picture 4" descr="C:\Users\肇嘉\Desktop\影片\元素表\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958002"/>
            <a:ext cx="2000264" cy="199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52398"/>
              </p:ext>
            </p:extLst>
          </p:nvPr>
        </p:nvGraphicFramePr>
        <p:xfrm>
          <a:off x="214282" y="1104899"/>
          <a:ext cx="8001056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550"/>
                <a:gridCol w="5844506"/>
              </a:tblGrid>
              <a:tr h="57694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各種性質最佳的金屬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性質種類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金屬名稱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導熱</a:t>
                      </a:r>
                      <a:r>
                        <a:rPr lang="zh-TW" altLang="en-US" sz="2800" b="0" i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800" b="0" i="0" u="none" strike="noStrike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導電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銀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延展性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金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密度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鋨（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25℃</a:t>
                      </a:r>
                      <a:r>
                        <a:rPr lang="zh-TW" altLang="en-US" sz="28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密度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22.57g/cm</a:t>
                      </a:r>
                      <a:r>
                        <a:rPr lang="en-US" altLang="zh-TW" sz="2800" baseline="30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硬度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鉻最硬、銫最軟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溶點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鎢最高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(3410℃)</a:t>
                      </a:r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、汞最低</a:t>
                      </a:r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(-38.87℃)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85720" y="107139"/>
            <a:ext cx="6286544" cy="8929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【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金屬元素介紹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】3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C:\Users\肇嘉\Desktop\影片\元素表\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1073341" cy="1071552"/>
          </a:xfrm>
          <a:prstGeom prst="rect">
            <a:avLst/>
          </a:prstGeom>
          <a:noFill/>
        </p:spPr>
      </p:pic>
      <p:pic>
        <p:nvPicPr>
          <p:cNvPr id="2051" name="Picture 3" descr="C:\Users\肇嘉\Desktop\影片\元素表\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071552"/>
            <a:ext cx="1073240" cy="1000132"/>
          </a:xfrm>
          <a:prstGeom prst="rect">
            <a:avLst/>
          </a:prstGeom>
          <a:noFill/>
        </p:spPr>
      </p:pic>
      <p:pic>
        <p:nvPicPr>
          <p:cNvPr id="2052" name="Picture 4" descr="C:\Users\肇嘉\Desktop\影片\元素表\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071684"/>
            <a:ext cx="1073359" cy="1071570"/>
          </a:xfrm>
          <a:prstGeom prst="rect">
            <a:avLst/>
          </a:prstGeom>
          <a:noFill/>
        </p:spPr>
      </p:pic>
      <p:pic>
        <p:nvPicPr>
          <p:cNvPr id="2053" name="Picture 5" descr="C:\Users\肇嘉\Desktop\影片\元素表\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143254"/>
            <a:ext cx="1071571" cy="1000132"/>
          </a:xfrm>
          <a:prstGeom prst="rect">
            <a:avLst/>
          </a:prstGeom>
          <a:noFill/>
        </p:spPr>
      </p:pic>
      <p:pic>
        <p:nvPicPr>
          <p:cNvPr id="2055" name="Picture 7" descr="C:\Users\肇嘉\Desktop\影片\元素表\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0" y="1071552"/>
            <a:ext cx="1071570" cy="1071552"/>
          </a:xfrm>
          <a:prstGeom prst="rect">
            <a:avLst/>
          </a:prstGeom>
          <a:noFill/>
        </p:spPr>
      </p:pic>
      <p:pic>
        <p:nvPicPr>
          <p:cNvPr id="2056" name="Picture 8" descr="C:\Users\肇嘉\Desktop\影片\元素表\7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071684"/>
            <a:ext cx="1071538" cy="1046549"/>
          </a:xfrm>
          <a:prstGeom prst="rect">
            <a:avLst/>
          </a:prstGeom>
          <a:noFill/>
        </p:spPr>
      </p:pic>
      <p:pic>
        <p:nvPicPr>
          <p:cNvPr id="2057" name="Picture 9" descr="C:\Users\肇嘉\Desktop\影片\元素表\8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0641" y="3071816"/>
            <a:ext cx="107335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14282" y="1214428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鋁、鎵、銦、鉈、錫、鉛及鉍等七種元素，容易起化學反應，反應後形成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離子鍵化合物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。其氧化物溶於水後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大都呈鹼性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，不過鋁氧化物同時具有酸性及鹼性的性質。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85720" y="123478"/>
            <a:ext cx="6374512" cy="98379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【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金屬元素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】4</a:t>
            </a:r>
            <a:endParaRPr lang="zh-TW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肇嘉\Desktop\影片\元素表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7" y="3786196"/>
            <a:ext cx="1288013" cy="1285866"/>
          </a:xfrm>
          <a:prstGeom prst="rect">
            <a:avLst/>
          </a:prstGeom>
          <a:noFill/>
        </p:spPr>
      </p:pic>
      <p:pic>
        <p:nvPicPr>
          <p:cNvPr id="1027" name="Picture 3" descr="C:\Users\肇嘉\Desktop\影片\元素表\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162" y="3786196"/>
            <a:ext cx="1288012" cy="1285866"/>
          </a:xfrm>
          <a:prstGeom prst="rect">
            <a:avLst/>
          </a:prstGeom>
          <a:noFill/>
        </p:spPr>
      </p:pic>
      <p:pic>
        <p:nvPicPr>
          <p:cNvPr id="1028" name="Picture 4" descr="C:\Users\肇嘉\Desktop\影片\元素表\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9608" y="3786196"/>
            <a:ext cx="1288012" cy="1285866"/>
          </a:xfrm>
          <a:prstGeom prst="rect">
            <a:avLst/>
          </a:prstGeom>
          <a:noFill/>
        </p:spPr>
      </p:pic>
      <p:pic>
        <p:nvPicPr>
          <p:cNvPr id="1029" name="Picture 5" descr="C:\Users\肇嘉\Desktop\影片\元素表\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5492" y="3786196"/>
            <a:ext cx="1288012" cy="1285866"/>
          </a:xfrm>
          <a:prstGeom prst="rect">
            <a:avLst/>
          </a:prstGeom>
          <a:noFill/>
        </p:spPr>
      </p:pic>
      <p:pic>
        <p:nvPicPr>
          <p:cNvPr id="1030" name="Picture 6" descr="C:\Users\肇嘉\Desktop\影片\元素表\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786196"/>
            <a:ext cx="1285884" cy="1285866"/>
          </a:xfrm>
          <a:prstGeom prst="rect">
            <a:avLst/>
          </a:prstGeom>
          <a:noFill/>
        </p:spPr>
      </p:pic>
      <p:pic>
        <p:nvPicPr>
          <p:cNvPr id="1031" name="Picture 7" descr="C:\Users\肇嘉\Desktop\影片\元素表\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7259" y="3786196"/>
            <a:ext cx="1288013" cy="1285866"/>
          </a:xfrm>
          <a:prstGeom prst="rect">
            <a:avLst/>
          </a:prstGeom>
          <a:noFill/>
        </p:spPr>
      </p:pic>
      <p:pic>
        <p:nvPicPr>
          <p:cNvPr id="1032" name="Picture 8" descr="C:\Users\肇嘉\Desktop\影片\元素表\8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6806" y="3786196"/>
            <a:ext cx="1294350" cy="1292193"/>
          </a:xfrm>
          <a:prstGeom prst="rect">
            <a:avLst/>
          </a:prstGeom>
          <a:noFill/>
        </p:spPr>
      </p:pic>
      <p:pic>
        <p:nvPicPr>
          <p:cNvPr id="11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731738">
            <a:off x="6362046" y="-2001997"/>
            <a:ext cx="3258896" cy="33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675091">
            <a:off x="5523791" y="-1304042"/>
            <a:ext cx="4715150" cy="4771097"/>
          </a:xfrm>
          <a:prstGeom prst="rect">
            <a:avLst/>
          </a:prstGeom>
          <a:noFill/>
        </p:spPr>
      </p:pic>
      <p:pic>
        <p:nvPicPr>
          <p:cNvPr id="1026" name="Picture 2" descr="C:\Users\肇嘉\AppData\Local\Microsoft\Windows\Temporary Internet Files\Content.IE5\CK9VEB3V\MC900088524[3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15731"/>
            <a:ext cx="7239000" cy="140794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584564"/>
            <a:ext cx="7773338" cy="1197133"/>
          </a:xfrm>
        </p:spPr>
        <p:txBody>
          <a:bodyPr>
            <a:normAutofit/>
          </a:bodyPr>
          <a:lstStyle/>
          <a:p>
            <a:r>
              <a:rPr lang="zh-TW" altLang="en-US" sz="6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週期表與元素</a:t>
            </a: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8596" y="2571750"/>
            <a:ext cx="6286544" cy="8929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n-ea"/>
                <a:cs typeface="+mn-cs"/>
              </a:rPr>
              <a:t>【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過渡金屬元素介紹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cs typeface="+mn-cs"/>
              </a:rPr>
              <a:t>】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4329"/>
            <a:ext cx="3456384" cy="47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4000519"/>
            <a:ext cx="1714500" cy="12858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4071948"/>
            <a:ext cx="1714500" cy="12858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643320"/>
            <a:ext cx="1714500" cy="12858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42844" y="1138188"/>
            <a:ext cx="90011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過渡金屬元素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指元素週期表第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到第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族，共十族的系列金屬，與一般金屬具有堅硬的結構，和主族金屬差別在具有未充滿的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層電子軌域。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多數過渡金屬以氧化物、硫化物等的形式存在於地殼，只有金、銀等幾種元素以純物質狀態穩定存在。 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6286544" cy="8929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【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過渡金屬元素介紹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】1</a:t>
            </a:r>
            <a:endParaRPr lang="zh-TW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Picture 3" descr="C:\Users\肇嘉\Desktop\影片\元素表\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71881"/>
            <a:ext cx="1571636" cy="1464577"/>
          </a:xfrm>
          <a:prstGeom prst="rect">
            <a:avLst/>
          </a:prstGeom>
          <a:noFill/>
        </p:spPr>
      </p:pic>
      <p:pic>
        <p:nvPicPr>
          <p:cNvPr id="11" name="Picture 2" descr="C:\Users\肇嘉\Desktop\影片\元素表\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82"/>
            <a:ext cx="1500198" cy="1497698"/>
          </a:xfrm>
          <a:prstGeom prst="rect">
            <a:avLst/>
          </a:prstGeom>
          <a:noFill/>
        </p:spPr>
      </p:pic>
      <p:pic>
        <p:nvPicPr>
          <p:cNvPr id="12" name="Picture 2" descr="G:\MOOCS計畫資料(全)\洪老師MOOCS資料\圖片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731738">
            <a:off x="6362046" y="-2001997"/>
            <a:ext cx="3258896" cy="33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10166</TotalTime>
  <Words>842</Words>
  <Application>Microsoft Office PowerPoint</Application>
  <PresentationFormat>如螢幕大小 (16:9)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微軟正黑體</vt:lpstr>
      <vt:lpstr>新細明體</vt:lpstr>
      <vt:lpstr>標楷體</vt:lpstr>
      <vt:lpstr>AR CHRISTY</vt:lpstr>
      <vt:lpstr>Arial</vt:lpstr>
      <vt:lpstr>Franklin Gothic Book</vt:lpstr>
      <vt:lpstr>Wingdings</vt:lpstr>
      <vt:lpstr>Wingdings 2</vt:lpstr>
      <vt:lpstr>科技</vt:lpstr>
      <vt:lpstr>【現代社會的化學】如何保障生活、環境與職場的安全</vt:lpstr>
      <vt:lpstr> MOOCS第三週課程 </vt:lpstr>
      <vt:lpstr>週期表與元素(下) </vt:lpstr>
      <vt:lpstr>【金屬元素介紹】1</vt:lpstr>
      <vt:lpstr>【金屬元素介紹】2</vt:lpstr>
      <vt:lpstr>【金屬元素介紹】3</vt:lpstr>
      <vt:lpstr>【金屬元素介紹】4</vt:lpstr>
      <vt:lpstr>週期表與元素</vt:lpstr>
      <vt:lpstr>【過渡金屬元素介紹】1</vt:lpstr>
      <vt:lpstr>【過渡金屬元素介紹】2</vt:lpstr>
      <vt:lpstr>【過度金屬元素介紹】3</vt:lpstr>
      <vt:lpstr>PowerPoint 簡報</vt:lpstr>
      <vt:lpstr>本課程教材資源來自於以下網站</vt:lpstr>
      <vt:lpstr>參考文獻: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MARCO_CHEN</dc:creator>
  <cp:lastModifiedBy>user</cp:lastModifiedBy>
  <cp:revision>1031</cp:revision>
  <dcterms:created xsi:type="dcterms:W3CDTF">2006-09-26T07:54:48Z</dcterms:created>
  <dcterms:modified xsi:type="dcterms:W3CDTF">2015-05-08T09:57:28Z</dcterms:modified>
</cp:coreProperties>
</file>